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0"/>
  </p:notesMasterIdLst>
  <p:handoutMasterIdLst>
    <p:handoutMasterId r:id="rId11"/>
  </p:handoutMasterIdLst>
  <p:sldIdLst>
    <p:sldId id="256" r:id="rId3"/>
    <p:sldId id="363" r:id="rId4"/>
    <p:sldId id="320" r:id="rId5"/>
    <p:sldId id="364" r:id="rId6"/>
    <p:sldId id="366" r:id="rId7"/>
    <p:sldId id="369" r:id="rId8"/>
    <p:sldId id="365" r:id="rId9"/>
  </p:sldIdLst>
  <p:sldSz cx="12192000" cy="6858000"/>
  <p:notesSz cx="6797675" cy="987425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76138" autoAdjust="0"/>
  </p:normalViewPr>
  <p:slideViewPr>
    <p:cSldViewPr snapToGrid="0">
      <p:cViewPr>
        <p:scale>
          <a:sx n="121" d="100"/>
          <a:sy n="121" d="100"/>
        </p:scale>
        <p:origin x="-32" y="-2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42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542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0EF462A6-5D5E-4D88-8C9A-590AA6494F69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1" y="9378826"/>
            <a:ext cx="2945659" cy="49542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4" y="9378826"/>
            <a:ext cx="2945659" cy="49542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B90C06DD-0143-4F47-B727-68B321E8EB2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7958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542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542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375B179B-BBDE-46AD-A430-224A6032F9DC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5075"/>
            <a:ext cx="5924550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51984"/>
            <a:ext cx="5438140" cy="3887986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9378826"/>
            <a:ext cx="2945659" cy="49542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4" y="9378826"/>
            <a:ext cx="2945659" cy="49542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F66B735E-3582-407D-8BAB-2329DF5F3E6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1632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91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9593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2"/>
          <p:cNvPicPr/>
          <p:nvPr userDrawn="1"/>
        </p:nvPicPr>
        <p:blipFill>
          <a:blip r:embed="rId2"/>
          <a:stretch/>
        </p:blipFill>
        <p:spPr>
          <a:xfrm>
            <a:off x="544680" y="350640"/>
            <a:ext cx="2447640" cy="1073520"/>
          </a:xfrm>
          <a:prstGeom prst="rect">
            <a:avLst/>
          </a:prstGeom>
          <a:ln>
            <a:noFill/>
          </a:ln>
        </p:spPr>
      </p:pic>
      <p:sp>
        <p:nvSpPr>
          <p:cNvPr id="8" name="Line 3"/>
          <p:cNvSpPr/>
          <p:nvPr userDrawn="1"/>
        </p:nvSpPr>
        <p:spPr>
          <a:xfrm flipV="1">
            <a:off x="1102680" y="1389240"/>
            <a:ext cx="10355040" cy="108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734618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571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5298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91CA7-BB4E-4338-BB9D-AF9101B667ED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3463F-AC57-4CFF-89E6-3FB67E77D4BE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602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568DA-9035-485B-8AB2-C3F54B8930D1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84E69-268E-4E67-AF69-31CE5550286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38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DE47A-5109-4A16-B724-83C64EAFD22A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D277A-8859-4B36-AE03-F50F2FF960E0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590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774B-8508-49B1-8AFA-F2F2239839A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D8F65-3950-4506-AD93-DF19B0654A2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93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14551-7F9C-4FCC-B490-F5C511CF64C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5CB9E-91F0-4687-9610-3D6243BBBE08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96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95C2F-9677-4CE9-9954-D9F48FF52D2F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FCC15-9D58-471D-8530-1196C6CE42DB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8731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972A0-0AE8-4BE4-82F2-E4D8DDD1B7BC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88BCD5-DCB4-4640-B080-3B1A7A16E04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5002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1DF4B-B9D0-498A-A0A9-CA792494D359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70A37-B792-4636-9B0C-011ABEB9656D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48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2"/>
          <p:cNvPicPr/>
          <p:nvPr userDrawn="1"/>
        </p:nvPicPr>
        <p:blipFill>
          <a:blip r:embed="rId2"/>
          <a:stretch/>
        </p:blipFill>
        <p:spPr>
          <a:xfrm>
            <a:off x="544680" y="350640"/>
            <a:ext cx="2447640" cy="1073520"/>
          </a:xfrm>
          <a:prstGeom prst="rect">
            <a:avLst/>
          </a:prstGeom>
          <a:ln>
            <a:noFill/>
          </a:ln>
        </p:spPr>
      </p:pic>
      <p:sp>
        <p:nvSpPr>
          <p:cNvPr id="8" name="Line 3"/>
          <p:cNvSpPr/>
          <p:nvPr userDrawn="1"/>
        </p:nvSpPr>
        <p:spPr>
          <a:xfrm>
            <a:off x="1419120" y="1497600"/>
            <a:ext cx="9889200" cy="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37694215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95938-1F63-4851-8C01-305A2679FFA4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2C12C-9ED3-4F86-94E7-BC6D36AE8A4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5071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65BDF-1D73-4890-81EE-2D2E1785812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02D85-A06B-41DB-8E1D-7FCF3E6F6A7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3317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287C3-F608-4D1D-9A1B-DD503A0A7336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643F8-7064-438F-BD91-037D561B1484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42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7634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93255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8676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2"/>
          <p:cNvPicPr/>
          <p:nvPr userDrawn="1"/>
        </p:nvPicPr>
        <p:blipFill>
          <a:blip r:embed="rId2"/>
          <a:stretch/>
        </p:blipFill>
        <p:spPr>
          <a:xfrm>
            <a:off x="544680" y="350640"/>
            <a:ext cx="2447640" cy="1073520"/>
          </a:xfrm>
          <a:prstGeom prst="rect">
            <a:avLst/>
          </a:prstGeom>
          <a:ln>
            <a:noFill/>
          </a:ln>
        </p:spPr>
      </p:pic>
      <p:sp>
        <p:nvSpPr>
          <p:cNvPr id="7" name="Line 3"/>
          <p:cNvSpPr/>
          <p:nvPr userDrawn="1"/>
        </p:nvSpPr>
        <p:spPr>
          <a:xfrm>
            <a:off x="1419120" y="1497600"/>
            <a:ext cx="9889200" cy="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2785836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Picture 2"/>
          <p:cNvPicPr/>
          <p:nvPr userDrawn="1"/>
        </p:nvPicPr>
        <p:blipFill>
          <a:blip r:embed="rId2"/>
          <a:stretch/>
        </p:blipFill>
        <p:spPr>
          <a:xfrm>
            <a:off x="544680" y="350640"/>
            <a:ext cx="2447640" cy="1073520"/>
          </a:xfrm>
          <a:prstGeom prst="rect">
            <a:avLst/>
          </a:prstGeom>
          <a:ln>
            <a:noFill/>
          </a:ln>
        </p:spPr>
      </p:pic>
      <p:sp>
        <p:nvSpPr>
          <p:cNvPr id="6" name="Line 3"/>
          <p:cNvSpPr/>
          <p:nvPr userDrawn="1"/>
        </p:nvSpPr>
        <p:spPr>
          <a:xfrm>
            <a:off x="1419120" y="1497600"/>
            <a:ext cx="9889200" cy="0"/>
          </a:xfrm>
          <a:prstGeom prst="line">
            <a:avLst/>
          </a:prstGeom>
          <a:ln w="38160">
            <a:solidFill>
              <a:srgbClr val="FF0000"/>
            </a:solidFill>
            <a:round/>
          </a:ln>
        </p:spPr>
      </p:sp>
    </p:spTree>
    <p:extLst>
      <p:ext uri="{BB962C8B-B14F-4D97-AF65-F5344CB8AC3E}">
        <p14:creationId xmlns:p14="http://schemas.microsoft.com/office/powerpoint/2010/main" val="3122141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375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79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2223D-CF09-4765-96F9-524859CA4CF3}" type="datetimeFigureOut">
              <a:rPr lang="es-MX" smtClean="0"/>
              <a:t>11/12/18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808A7-FCBB-4A3B-93E7-BA9F1EABC21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54402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1B864F-FBBB-49EA-A794-138230A3C707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65E62C-ECA1-4BDB-B733-EDE099196BD3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8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95943" y="104503"/>
            <a:ext cx="11678194" cy="1972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2344802" y="2620384"/>
            <a:ext cx="7502395" cy="1330752"/>
          </a:xfrm>
        </p:spPr>
        <p:txBody>
          <a:bodyPr>
            <a:noAutofit/>
          </a:bodyPr>
          <a:lstStyle/>
          <a:p>
            <a:r>
              <a:rPr lang="es-MX" b="1" i="1" dirty="0"/>
              <a:t>Evaluación de Indicadores Caminando a la Excelencia</a:t>
            </a: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2829909" y="5473491"/>
            <a:ext cx="6884789" cy="811840"/>
          </a:xfrm>
        </p:spPr>
        <p:txBody>
          <a:bodyPr>
            <a:noAutofit/>
          </a:bodyPr>
          <a:lstStyle/>
          <a:p>
            <a:r>
              <a:rPr lang="es-ES" b="1" i="1" dirty="0"/>
              <a:t>NOVIEMBRE 2018</a:t>
            </a:r>
            <a:endParaRPr lang="es-MX" b="1" i="1" dirty="0"/>
          </a:p>
        </p:txBody>
      </p:sp>
      <p:pic>
        <p:nvPicPr>
          <p:cNvPr id="7" name="Picture 2"/>
          <p:cNvPicPr/>
          <p:nvPr/>
        </p:nvPicPr>
        <p:blipFill>
          <a:blip r:embed="rId2"/>
          <a:stretch/>
        </p:blipFill>
        <p:spPr>
          <a:xfrm>
            <a:off x="544680" y="350640"/>
            <a:ext cx="2447640" cy="1073520"/>
          </a:xfrm>
          <a:prstGeom prst="rect">
            <a:avLst/>
          </a:prstGeom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4563979" y="4636168"/>
            <a:ext cx="4612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Jurisdicción Sanitaria </a:t>
            </a:r>
            <a:r>
              <a:rPr lang="es-MX" dirty="0" err="1"/>
              <a:t>No.__IV</a:t>
            </a:r>
            <a:r>
              <a:rPr lang="es-MX" dirty="0"/>
              <a:t> ______________</a:t>
            </a:r>
          </a:p>
        </p:txBody>
      </p:sp>
    </p:spTree>
    <p:extLst>
      <p:ext uri="{BB962C8B-B14F-4D97-AF65-F5344CB8AC3E}">
        <p14:creationId xmlns:p14="http://schemas.microsoft.com/office/powerpoint/2010/main" val="136993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353377" y="341464"/>
            <a:ext cx="7934760" cy="91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</a:pPr>
            <a:r>
              <a:rPr lang="es-MX" sz="30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Tuberculosis</a:t>
            </a:r>
            <a:endParaRPr dirty="0"/>
          </a:p>
          <a:p>
            <a:pPr>
              <a:lnSpc>
                <a:spcPct val="80000"/>
              </a:lnSpc>
            </a:pPr>
            <a:r>
              <a:rPr lang="es-MX" sz="26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Índice de desempeño </a:t>
            </a:r>
            <a:r>
              <a:rPr lang="es-MX" sz="2600" b="1" dirty="0">
                <a:solidFill>
                  <a:srgbClr val="006600"/>
                </a:solidFill>
                <a:latin typeface="Arial"/>
                <a:ea typeface="ＭＳ Ｐゴシック"/>
              </a:rPr>
              <a:t>Octubre </a:t>
            </a:r>
            <a:r>
              <a:rPr lang="es-MX" sz="26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 2018</a:t>
            </a:r>
            <a:endParaRPr dirty="0"/>
          </a:p>
        </p:txBody>
      </p:sp>
      <p:sp>
        <p:nvSpPr>
          <p:cNvPr id="62" name="Text Box 15"/>
          <p:cNvSpPr txBox="1">
            <a:spLocks noChangeArrowheads="1"/>
          </p:cNvSpPr>
          <p:nvPr/>
        </p:nvSpPr>
        <p:spPr bwMode="auto">
          <a:xfrm>
            <a:off x="9402050" y="5816600"/>
            <a:ext cx="187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9402050" y="5597525"/>
            <a:ext cx="1892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9413163" y="6035675"/>
            <a:ext cx="1836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Mínimo                (60 - 79%)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9413163" y="6245225"/>
            <a:ext cx="179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Precario                  (&lt; 60%)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11410238" y="5707063"/>
            <a:ext cx="1524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11410238" y="5924550"/>
            <a:ext cx="1524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11410238" y="6134100"/>
            <a:ext cx="1524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11410238" y="6337300"/>
            <a:ext cx="1524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3" name="10 CuadroTexto"/>
          <p:cNvSpPr txBox="1">
            <a:spLocks noChangeArrowheads="1"/>
          </p:cNvSpPr>
          <p:nvPr/>
        </p:nvSpPr>
        <p:spPr bwMode="auto">
          <a:xfrm>
            <a:off x="541241" y="6312232"/>
            <a:ext cx="4465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MX"/>
            </a:defPPr>
            <a:lvl1pPr>
              <a:defRPr sz="1400"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es-MX" dirty="0"/>
              <a:t>FUENTE: Plataforma Única de Información y LESP</a:t>
            </a:r>
          </a:p>
        </p:txBody>
      </p:sp>
      <p:graphicFrame>
        <p:nvGraphicFramePr>
          <p:cNvPr id="4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380201"/>
              </p:ext>
            </p:extLst>
          </p:nvPr>
        </p:nvGraphicFramePr>
        <p:xfrm>
          <a:off x="1403131" y="3000830"/>
          <a:ext cx="7137217" cy="1682115"/>
        </p:xfrm>
        <a:graphic>
          <a:graphicData uri="http://schemas.openxmlformats.org/drawingml/2006/table">
            <a:tbl>
              <a:tblPr/>
              <a:tblGrid>
                <a:gridCol w="295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86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3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888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132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600" dirty="0"/>
                        <a:t>Jurisdicción Sanitaria No. ____IV____</a:t>
                      </a:r>
                    </a:p>
                    <a:p>
                      <a:pPr algn="ctr"/>
                      <a:endParaRPr lang="es-ES" sz="1600" b="1" dirty="0"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86.5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88.26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95.2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93.7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62.5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88.1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8.6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8.8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95.2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93.7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62.5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1" name="55 Conector recto"/>
          <p:cNvCxnSpPr/>
          <p:nvPr/>
        </p:nvCxnSpPr>
        <p:spPr>
          <a:xfrm rot="5400000" flipH="1" flipV="1">
            <a:off x="1090141" y="2052611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56 Conector recto"/>
          <p:cNvCxnSpPr/>
          <p:nvPr/>
        </p:nvCxnSpPr>
        <p:spPr>
          <a:xfrm rot="5400000" flipH="1" flipV="1">
            <a:off x="1404898" y="208404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57 Conector recto"/>
          <p:cNvCxnSpPr/>
          <p:nvPr/>
        </p:nvCxnSpPr>
        <p:spPr>
          <a:xfrm rot="5400000" flipH="1" flipV="1">
            <a:off x="5573100" y="206499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58 Conector recto"/>
          <p:cNvCxnSpPr/>
          <p:nvPr/>
        </p:nvCxnSpPr>
        <p:spPr>
          <a:xfrm rot="5400000" flipH="1" flipV="1">
            <a:off x="2892899" y="2058942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59 Conector recto"/>
          <p:cNvCxnSpPr/>
          <p:nvPr/>
        </p:nvCxnSpPr>
        <p:spPr>
          <a:xfrm rot="5400000" flipH="1" flipV="1">
            <a:off x="3578643" y="206499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60 Conector recto"/>
          <p:cNvCxnSpPr/>
          <p:nvPr/>
        </p:nvCxnSpPr>
        <p:spPr>
          <a:xfrm rot="5400000" flipH="1" flipV="1">
            <a:off x="4227137" y="2064205"/>
            <a:ext cx="1223962" cy="649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61 Conector recto"/>
          <p:cNvCxnSpPr/>
          <p:nvPr/>
        </p:nvCxnSpPr>
        <p:spPr>
          <a:xfrm rot="5400000" flipH="1" flipV="1">
            <a:off x="4991249" y="2084049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63 Conector recto"/>
          <p:cNvCxnSpPr/>
          <p:nvPr/>
        </p:nvCxnSpPr>
        <p:spPr>
          <a:xfrm>
            <a:off x="2016879" y="1776868"/>
            <a:ext cx="717270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64 CuadroTexto"/>
          <p:cNvSpPr txBox="1">
            <a:spLocks noChangeArrowheads="1"/>
          </p:cNvSpPr>
          <p:nvPr/>
        </p:nvSpPr>
        <p:spPr bwMode="auto">
          <a:xfrm rot="-3767180">
            <a:off x="1281467" y="2174535"/>
            <a:ext cx="12239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Lugar No.</a:t>
            </a:r>
          </a:p>
        </p:txBody>
      </p:sp>
      <p:sp>
        <p:nvSpPr>
          <p:cNvPr id="90" name="65 CuadroTexto"/>
          <p:cNvSpPr txBox="1">
            <a:spLocks noChangeArrowheads="1"/>
          </p:cNvSpPr>
          <p:nvPr/>
        </p:nvSpPr>
        <p:spPr bwMode="auto">
          <a:xfrm rot="-3767180">
            <a:off x="2032990" y="2074152"/>
            <a:ext cx="1308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Jurisdicción Sanitaria</a:t>
            </a:r>
          </a:p>
        </p:txBody>
      </p:sp>
      <p:sp>
        <p:nvSpPr>
          <p:cNvPr id="91" name="66 CuadroTexto"/>
          <p:cNvSpPr txBox="1">
            <a:spLocks noChangeArrowheads="1"/>
          </p:cNvSpPr>
          <p:nvPr/>
        </p:nvSpPr>
        <p:spPr bwMode="auto">
          <a:xfrm rot="-3767180">
            <a:off x="3797359" y="2266767"/>
            <a:ext cx="13081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Curación</a:t>
            </a:r>
          </a:p>
        </p:txBody>
      </p:sp>
      <p:sp>
        <p:nvSpPr>
          <p:cNvPr id="92" name="67 CuadroTexto"/>
          <p:cNvSpPr txBox="1">
            <a:spLocks noChangeArrowheads="1"/>
          </p:cNvSpPr>
          <p:nvPr/>
        </p:nvSpPr>
        <p:spPr bwMode="auto">
          <a:xfrm rot="-3767180">
            <a:off x="3162196" y="2125300"/>
            <a:ext cx="1308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Cobertura de Diagnostico</a:t>
            </a:r>
          </a:p>
        </p:txBody>
      </p:sp>
      <p:sp>
        <p:nvSpPr>
          <p:cNvPr id="93" name="68 CuadroTexto"/>
          <p:cNvSpPr txBox="1">
            <a:spLocks noChangeArrowheads="1"/>
          </p:cNvSpPr>
          <p:nvPr/>
        </p:nvSpPr>
        <p:spPr bwMode="auto">
          <a:xfrm rot="-3767180">
            <a:off x="4435661" y="2071117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Muestras adecuadas</a:t>
            </a:r>
          </a:p>
        </p:txBody>
      </p:sp>
      <p:sp>
        <p:nvSpPr>
          <p:cNvPr id="94" name="69 CuadroTexto"/>
          <p:cNvSpPr txBox="1">
            <a:spLocks noChangeArrowheads="1"/>
          </p:cNvSpPr>
          <p:nvPr/>
        </p:nvSpPr>
        <p:spPr bwMode="auto">
          <a:xfrm rot="-3767180">
            <a:off x="5168160" y="2127239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Deteccion VIH-TB</a:t>
            </a:r>
          </a:p>
        </p:txBody>
      </p:sp>
      <p:cxnSp>
        <p:nvCxnSpPr>
          <p:cNvPr id="95" name="71 Conector recto"/>
          <p:cNvCxnSpPr/>
          <p:nvPr/>
        </p:nvCxnSpPr>
        <p:spPr>
          <a:xfrm rot="5400000" flipH="1" flipV="1">
            <a:off x="8252956" y="2064205"/>
            <a:ext cx="1223962" cy="6492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73 CuadroTexto"/>
          <p:cNvSpPr txBox="1">
            <a:spLocks noChangeArrowheads="1"/>
          </p:cNvSpPr>
          <p:nvPr/>
        </p:nvSpPr>
        <p:spPr bwMode="auto">
          <a:xfrm rot="-3767180">
            <a:off x="7712412" y="2255499"/>
            <a:ext cx="1482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Índice Eval.</a:t>
            </a:r>
          </a:p>
        </p:txBody>
      </p:sp>
      <p:cxnSp>
        <p:nvCxnSpPr>
          <p:cNvPr id="100" name="70 Conector recto"/>
          <p:cNvCxnSpPr/>
          <p:nvPr/>
        </p:nvCxnSpPr>
        <p:spPr>
          <a:xfrm rot="5400000" flipH="1" flipV="1">
            <a:off x="7508092" y="2064205"/>
            <a:ext cx="1223962" cy="649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72 CuadroTexto"/>
          <p:cNvSpPr txBox="1">
            <a:spLocks noChangeArrowheads="1"/>
          </p:cNvSpPr>
          <p:nvPr/>
        </p:nvSpPr>
        <p:spPr bwMode="auto">
          <a:xfrm rot="-3767180">
            <a:off x="5802887" y="2115512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Deteccion </a:t>
            </a:r>
          </a:p>
          <a:p>
            <a:pPr algn="ctr" eaLnBrk="1" hangingPunct="1"/>
            <a:r>
              <a:rPr lang="es-ES" sz="1600" dirty="0"/>
              <a:t>TB-DM</a:t>
            </a:r>
          </a:p>
        </p:txBody>
      </p:sp>
      <p:cxnSp>
        <p:nvCxnSpPr>
          <p:cNvPr id="42" name="57 Conector recto"/>
          <p:cNvCxnSpPr/>
          <p:nvPr/>
        </p:nvCxnSpPr>
        <p:spPr>
          <a:xfrm rot="5400000" flipH="1" flipV="1">
            <a:off x="6220800" y="2069402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57 Conector recto"/>
          <p:cNvCxnSpPr/>
          <p:nvPr/>
        </p:nvCxnSpPr>
        <p:spPr>
          <a:xfrm rot="5400000" flipH="1" flipV="1">
            <a:off x="6878553" y="2055420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72 CuadroTexto"/>
          <p:cNvSpPr txBox="1">
            <a:spLocks noChangeArrowheads="1"/>
          </p:cNvSpPr>
          <p:nvPr/>
        </p:nvSpPr>
        <p:spPr bwMode="auto">
          <a:xfrm rot="-3767180">
            <a:off x="6401578" y="2181714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Oportunidad diagnóstica</a:t>
            </a:r>
          </a:p>
        </p:txBody>
      </p:sp>
      <p:sp>
        <p:nvSpPr>
          <p:cNvPr id="46" name="72 CuadroTexto"/>
          <p:cNvSpPr txBox="1">
            <a:spLocks noChangeArrowheads="1"/>
          </p:cNvSpPr>
          <p:nvPr/>
        </p:nvSpPr>
        <p:spPr bwMode="auto">
          <a:xfrm rot="-3767180">
            <a:off x="7073815" y="2160067"/>
            <a:ext cx="14811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100" dirty="0"/>
              <a:t>Detección de Farmacorresistencia</a:t>
            </a:r>
          </a:p>
        </p:txBody>
      </p:sp>
    </p:spTree>
    <p:extLst>
      <p:ext uri="{BB962C8B-B14F-4D97-AF65-F5344CB8AC3E}">
        <p14:creationId xmlns:p14="http://schemas.microsoft.com/office/powerpoint/2010/main" val="292755537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3412440" y="417970"/>
            <a:ext cx="7934760" cy="91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</a:pPr>
            <a:r>
              <a:rPr lang="es-MX" sz="30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Lepra</a:t>
            </a:r>
            <a:endParaRPr dirty="0"/>
          </a:p>
          <a:p>
            <a:pPr>
              <a:lnSpc>
                <a:spcPct val="80000"/>
              </a:lnSpc>
            </a:pPr>
            <a:r>
              <a:rPr lang="es-MX" sz="2600" b="1" strike="noStrike" dirty="0">
                <a:solidFill>
                  <a:srgbClr val="006600"/>
                </a:solidFill>
                <a:latin typeface="Arial"/>
                <a:ea typeface="ＭＳ Ｐゴシック"/>
              </a:rPr>
              <a:t>Índice de desempeño </a:t>
            </a:r>
            <a:r>
              <a:rPr lang="es-MX" sz="2600" b="1" dirty="0">
                <a:solidFill>
                  <a:srgbClr val="006600"/>
                </a:solidFill>
                <a:latin typeface="Arial"/>
                <a:ea typeface="ＭＳ Ｐゴシック"/>
              </a:rPr>
              <a:t>octubre 2018</a:t>
            </a:r>
            <a:endParaRPr lang="es-MX" sz="2600" b="1" strike="noStrike" dirty="0">
              <a:solidFill>
                <a:srgbClr val="006600"/>
              </a:solidFill>
              <a:latin typeface="Arial"/>
              <a:ea typeface="ＭＳ Ｐゴシック"/>
            </a:endParaRPr>
          </a:p>
        </p:txBody>
      </p:sp>
      <p:sp>
        <p:nvSpPr>
          <p:cNvPr id="58" name="Text Box 15"/>
          <p:cNvSpPr txBox="1">
            <a:spLocks noChangeArrowheads="1"/>
          </p:cNvSpPr>
          <p:nvPr/>
        </p:nvSpPr>
        <p:spPr bwMode="auto">
          <a:xfrm>
            <a:off x="4724400" y="6292397"/>
            <a:ext cx="187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59" name="Text Box 16"/>
          <p:cNvSpPr txBox="1">
            <a:spLocks noChangeArrowheads="1"/>
          </p:cNvSpPr>
          <p:nvPr/>
        </p:nvSpPr>
        <p:spPr bwMode="auto">
          <a:xfrm>
            <a:off x="4724400" y="6073322"/>
            <a:ext cx="1892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60" name="Rectangle 19"/>
          <p:cNvSpPr>
            <a:spLocks noChangeArrowheads="1"/>
          </p:cNvSpPr>
          <p:nvPr/>
        </p:nvSpPr>
        <p:spPr bwMode="auto">
          <a:xfrm>
            <a:off x="6732588" y="6182860"/>
            <a:ext cx="1524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1" name="Rectangle 20"/>
          <p:cNvSpPr>
            <a:spLocks noChangeArrowheads="1"/>
          </p:cNvSpPr>
          <p:nvPr/>
        </p:nvSpPr>
        <p:spPr bwMode="auto">
          <a:xfrm>
            <a:off x="6732588" y="6400347"/>
            <a:ext cx="1524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1" name="Text Box 15"/>
          <p:cNvSpPr txBox="1">
            <a:spLocks noChangeArrowheads="1"/>
          </p:cNvSpPr>
          <p:nvPr/>
        </p:nvSpPr>
        <p:spPr bwMode="auto">
          <a:xfrm>
            <a:off x="9790666" y="5638800"/>
            <a:ext cx="187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72" name="Text Box 16"/>
          <p:cNvSpPr txBox="1">
            <a:spLocks noChangeArrowheads="1"/>
          </p:cNvSpPr>
          <p:nvPr/>
        </p:nvSpPr>
        <p:spPr bwMode="auto">
          <a:xfrm>
            <a:off x="9790666" y="5419725"/>
            <a:ext cx="1892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73" name="Text Box 17"/>
          <p:cNvSpPr txBox="1">
            <a:spLocks noChangeArrowheads="1"/>
          </p:cNvSpPr>
          <p:nvPr/>
        </p:nvSpPr>
        <p:spPr bwMode="auto">
          <a:xfrm>
            <a:off x="9801779" y="5857875"/>
            <a:ext cx="1836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Mínimo                (60 - 79%)</a:t>
            </a:r>
          </a:p>
        </p:txBody>
      </p:sp>
      <p:sp>
        <p:nvSpPr>
          <p:cNvPr id="74" name="Text Box 18"/>
          <p:cNvSpPr txBox="1">
            <a:spLocks noChangeArrowheads="1"/>
          </p:cNvSpPr>
          <p:nvPr/>
        </p:nvSpPr>
        <p:spPr bwMode="auto">
          <a:xfrm>
            <a:off x="9801779" y="6067425"/>
            <a:ext cx="179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Precario                  (&lt; 60%)</a:t>
            </a:r>
          </a:p>
        </p:txBody>
      </p:sp>
      <p:sp>
        <p:nvSpPr>
          <p:cNvPr id="75" name="Rectangle 19"/>
          <p:cNvSpPr>
            <a:spLocks noChangeArrowheads="1"/>
          </p:cNvSpPr>
          <p:nvPr/>
        </p:nvSpPr>
        <p:spPr bwMode="auto">
          <a:xfrm>
            <a:off x="11798854" y="5529263"/>
            <a:ext cx="1524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11798854" y="5746750"/>
            <a:ext cx="1524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7" name="Rectangle 21"/>
          <p:cNvSpPr>
            <a:spLocks noChangeArrowheads="1"/>
          </p:cNvSpPr>
          <p:nvPr/>
        </p:nvSpPr>
        <p:spPr bwMode="auto">
          <a:xfrm>
            <a:off x="11798854" y="5956300"/>
            <a:ext cx="1524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8" name="Rectangle 22"/>
          <p:cNvSpPr>
            <a:spLocks noChangeArrowheads="1"/>
          </p:cNvSpPr>
          <p:nvPr/>
        </p:nvSpPr>
        <p:spPr bwMode="auto">
          <a:xfrm>
            <a:off x="11798854" y="6159500"/>
            <a:ext cx="1524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9" name="10 CuadroTexto"/>
          <p:cNvSpPr txBox="1">
            <a:spLocks noChangeArrowheads="1"/>
          </p:cNvSpPr>
          <p:nvPr/>
        </p:nvSpPr>
        <p:spPr bwMode="auto">
          <a:xfrm>
            <a:off x="465582" y="6278109"/>
            <a:ext cx="44656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400" dirty="0">
                <a:latin typeface="+mn-lt"/>
              </a:rPr>
              <a:t>FUENTE: Informes  de Lepra</a:t>
            </a:r>
          </a:p>
        </p:txBody>
      </p:sp>
      <p:graphicFrame>
        <p:nvGraphicFramePr>
          <p:cNvPr id="8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6048"/>
              </p:ext>
            </p:extLst>
          </p:nvPr>
        </p:nvGraphicFramePr>
        <p:xfrm>
          <a:off x="2626178" y="2957287"/>
          <a:ext cx="6298575" cy="1285875"/>
        </p:xfrm>
        <a:graphic>
          <a:graphicData uri="http://schemas.openxmlformats.org/drawingml/2006/table">
            <a:tbl>
              <a:tblPr/>
              <a:tblGrid>
                <a:gridCol w="319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7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32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24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altLang="es-MX" sz="1800" dirty="0"/>
                        <a:t>Jurisdicción Sanitaria No. ______IV______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1" name="55 Conector recto"/>
          <p:cNvCxnSpPr/>
          <p:nvPr/>
        </p:nvCxnSpPr>
        <p:spPr>
          <a:xfrm rot="5400000" flipH="1" flipV="1">
            <a:off x="2338047" y="2021456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56 Conector recto"/>
          <p:cNvCxnSpPr/>
          <p:nvPr/>
        </p:nvCxnSpPr>
        <p:spPr>
          <a:xfrm rot="5400000" flipH="1" flipV="1">
            <a:off x="2698410" y="2021456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57 Conector recto"/>
          <p:cNvCxnSpPr/>
          <p:nvPr/>
        </p:nvCxnSpPr>
        <p:spPr>
          <a:xfrm rot="5400000" flipH="1" flipV="1">
            <a:off x="6442553" y="2021456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58 Conector recto"/>
          <p:cNvCxnSpPr/>
          <p:nvPr/>
        </p:nvCxnSpPr>
        <p:spPr>
          <a:xfrm rot="5400000" flipH="1" flipV="1">
            <a:off x="4498635" y="2021456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59 Conector recto"/>
          <p:cNvCxnSpPr/>
          <p:nvPr/>
        </p:nvCxnSpPr>
        <p:spPr>
          <a:xfrm rot="5400000" flipH="1" flipV="1">
            <a:off x="5074897" y="2021456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60 Conector recto"/>
          <p:cNvCxnSpPr/>
          <p:nvPr/>
        </p:nvCxnSpPr>
        <p:spPr>
          <a:xfrm rot="5400000" flipH="1" flipV="1">
            <a:off x="5794829" y="2020662"/>
            <a:ext cx="1223962" cy="649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61 Conector recto"/>
          <p:cNvCxnSpPr/>
          <p:nvPr/>
        </p:nvCxnSpPr>
        <p:spPr>
          <a:xfrm rot="5400000" flipH="1" flipV="1">
            <a:off x="7090625" y="2020960"/>
            <a:ext cx="1223962" cy="6477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63 Conector recto"/>
          <p:cNvCxnSpPr/>
          <p:nvPr/>
        </p:nvCxnSpPr>
        <p:spPr>
          <a:xfrm>
            <a:off x="3273878" y="1733325"/>
            <a:ext cx="648176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64 CuadroTexto"/>
          <p:cNvSpPr txBox="1">
            <a:spLocks noChangeArrowheads="1"/>
          </p:cNvSpPr>
          <p:nvPr/>
        </p:nvSpPr>
        <p:spPr bwMode="auto">
          <a:xfrm rot="-3767180">
            <a:off x="2516640" y="2158775"/>
            <a:ext cx="12239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Lugar No.</a:t>
            </a:r>
          </a:p>
        </p:txBody>
      </p:sp>
      <p:sp>
        <p:nvSpPr>
          <p:cNvPr id="90" name="65 CuadroTexto"/>
          <p:cNvSpPr txBox="1">
            <a:spLocks noChangeArrowheads="1"/>
          </p:cNvSpPr>
          <p:nvPr/>
        </p:nvSpPr>
        <p:spPr bwMode="auto">
          <a:xfrm rot="-3767180">
            <a:off x="3716791" y="2073050"/>
            <a:ext cx="1308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Jurisdicción Sanitaria</a:t>
            </a:r>
          </a:p>
        </p:txBody>
      </p:sp>
      <p:sp>
        <p:nvSpPr>
          <p:cNvPr id="91" name="66 CuadroTexto"/>
          <p:cNvSpPr txBox="1">
            <a:spLocks noChangeArrowheads="1"/>
          </p:cNvSpPr>
          <p:nvPr/>
        </p:nvSpPr>
        <p:spPr bwMode="auto">
          <a:xfrm rot="-3767180">
            <a:off x="4725647" y="2093400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Casos Nuevos</a:t>
            </a:r>
          </a:p>
        </p:txBody>
      </p:sp>
      <p:sp>
        <p:nvSpPr>
          <p:cNvPr id="92" name="67 CuadroTexto"/>
          <p:cNvSpPr txBox="1">
            <a:spLocks noChangeArrowheads="1"/>
          </p:cNvSpPr>
          <p:nvPr/>
        </p:nvSpPr>
        <p:spPr bwMode="auto">
          <a:xfrm rot="-3767180">
            <a:off x="5373492" y="2093400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Diagnostico oportuno</a:t>
            </a:r>
          </a:p>
        </p:txBody>
      </p:sp>
      <p:sp>
        <p:nvSpPr>
          <p:cNvPr id="93" name="68 CuadroTexto"/>
          <p:cNvSpPr txBox="1">
            <a:spLocks noChangeArrowheads="1"/>
          </p:cNvSpPr>
          <p:nvPr/>
        </p:nvSpPr>
        <p:spPr bwMode="auto">
          <a:xfrm rot="-3767180">
            <a:off x="5992472" y="2106893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Calidad diagnostico</a:t>
            </a:r>
          </a:p>
        </p:txBody>
      </p:sp>
      <p:sp>
        <p:nvSpPr>
          <p:cNvPr id="94" name="69 CuadroTexto"/>
          <p:cNvSpPr txBox="1">
            <a:spLocks noChangeArrowheads="1"/>
          </p:cNvSpPr>
          <p:nvPr/>
        </p:nvSpPr>
        <p:spPr bwMode="auto">
          <a:xfrm rot="-3767180">
            <a:off x="6591165" y="2027375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Examen de contactos</a:t>
            </a:r>
          </a:p>
        </p:txBody>
      </p:sp>
      <p:cxnSp>
        <p:nvCxnSpPr>
          <p:cNvPr id="95" name="71 Conector recto"/>
          <p:cNvCxnSpPr/>
          <p:nvPr/>
        </p:nvCxnSpPr>
        <p:spPr>
          <a:xfrm rot="5400000" flipH="1" flipV="1">
            <a:off x="8603587" y="2020662"/>
            <a:ext cx="1223962" cy="6492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73 CuadroTexto"/>
          <p:cNvSpPr txBox="1">
            <a:spLocks noChangeArrowheads="1"/>
          </p:cNvSpPr>
          <p:nvPr/>
        </p:nvSpPr>
        <p:spPr bwMode="auto">
          <a:xfrm rot="-3767180">
            <a:off x="8092223" y="2211956"/>
            <a:ext cx="1482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Índice Eval.</a:t>
            </a:r>
          </a:p>
        </p:txBody>
      </p:sp>
      <p:cxnSp>
        <p:nvCxnSpPr>
          <p:cNvPr id="104" name="70 Conector recto"/>
          <p:cNvCxnSpPr/>
          <p:nvPr/>
        </p:nvCxnSpPr>
        <p:spPr>
          <a:xfrm rot="5400000" flipH="1" flipV="1">
            <a:off x="7811499" y="2020662"/>
            <a:ext cx="1223962" cy="6492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72 CuadroTexto"/>
          <p:cNvSpPr txBox="1">
            <a:spLocks noChangeArrowheads="1"/>
          </p:cNvSpPr>
          <p:nvPr/>
        </p:nvSpPr>
        <p:spPr bwMode="auto">
          <a:xfrm rot="-3767180">
            <a:off x="7308888" y="2088122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 % de Curación</a:t>
            </a:r>
          </a:p>
        </p:txBody>
      </p:sp>
    </p:spTree>
    <p:extLst>
      <p:ext uri="{BB962C8B-B14F-4D97-AF65-F5344CB8AC3E}">
        <p14:creationId xmlns:p14="http://schemas.microsoft.com/office/powerpoint/2010/main" val="252800769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13945C8-A8B3-004E-8EDB-1BAE69F200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236369"/>
              </p:ext>
            </p:extLst>
          </p:nvPr>
        </p:nvGraphicFramePr>
        <p:xfrm>
          <a:off x="495420" y="1818833"/>
          <a:ext cx="4208662" cy="4472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4331">
                  <a:extLst>
                    <a:ext uri="{9D8B030D-6E8A-4147-A177-3AD203B41FA5}">
                      <a16:colId xmlns:a16="http://schemas.microsoft.com/office/drawing/2014/main" val="1218398415"/>
                    </a:ext>
                  </a:extLst>
                </a:gridCol>
                <a:gridCol w="2104331">
                  <a:extLst>
                    <a:ext uri="{9D8B030D-6E8A-4147-A177-3AD203B41FA5}">
                      <a16:colId xmlns:a16="http://schemas.microsoft.com/office/drawing/2014/main" val="3909735996"/>
                    </a:ext>
                  </a:extLst>
                </a:gridCol>
              </a:tblGrid>
              <a:tr h="1536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Coordinación/Programa</a:t>
                      </a:r>
                      <a:endParaRPr lang="es-MX" sz="10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Indicador</a:t>
                      </a:r>
                      <a:endParaRPr lang="es-MX" sz="10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227102090"/>
                  </a:ext>
                </a:extLst>
              </a:tr>
              <a:tr h="19005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Tuberculosis</a:t>
                      </a:r>
                      <a:endParaRPr lang="es-MX" sz="1800" b="1" i="0" u="none" strike="noStrike" dirty="0">
                        <a:solidFill>
                          <a:srgbClr val="E26B0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Casos nuevos de Tuberculosis Pulmonar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163343790"/>
                  </a:ext>
                </a:extLst>
              </a:tr>
              <a:tr h="2991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Casos nuevos de Tuberculosis Todas Formas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385982169"/>
                  </a:ext>
                </a:extLst>
              </a:tr>
              <a:tr h="19005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Detecciones/Baciloscopias 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3255769269"/>
                  </a:ext>
                </a:extLst>
              </a:tr>
              <a:tr h="33878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Cobertura en menores de 5 años con Terapia Preventiva con Isoniazida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14926851"/>
                  </a:ext>
                </a:extLst>
              </a:tr>
              <a:tr h="32226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Cobertura de Tratamiento de Pacientes con Tuberculosis Multidrogoresistente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4265640379"/>
                  </a:ext>
                </a:extLst>
              </a:tr>
              <a:tr h="2991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Material de Difusión de Tuberculosis Elaborado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85684427"/>
                  </a:ext>
                </a:extLst>
              </a:tr>
              <a:tr h="4445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Ingresar a Terapia Preventiva con isoniazida a personas con VIH que la requieran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3911251370"/>
                  </a:ext>
                </a:extLst>
              </a:tr>
              <a:tr h="190051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Curación de casos BK+ TBP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401968112"/>
                  </a:ext>
                </a:extLst>
              </a:tr>
              <a:tr h="190051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Calidad de la muestra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924844792"/>
                  </a:ext>
                </a:extLst>
              </a:tr>
              <a:tr h="153693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899196257"/>
                  </a:ext>
                </a:extLst>
              </a:tr>
              <a:tr h="153693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833024027"/>
                  </a:ext>
                </a:extLst>
              </a:tr>
              <a:tr h="44455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Lepra</a:t>
                      </a:r>
                      <a:endParaRPr lang="es-MX" sz="2000" b="1" i="0" u="none" strike="noStrike" dirty="0">
                        <a:solidFill>
                          <a:srgbClr val="E26B0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Búsqueda Intencionada de casos de lepra entre contactos de pacientes y sintomáticos dermatológicos.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021267125"/>
                  </a:ext>
                </a:extLst>
              </a:tr>
              <a:tr h="4445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Realizar la toma de muestra de baciloscopia e histopatologia de acuerdo a lo normado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05991743"/>
                  </a:ext>
                </a:extLst>
              </a:tr>
              <a:tr h="27268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Contactos a estudiar de casos nuevos de lepra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750679046"/>
                  </a:ext>
                </a:extLst>
              </a:tr>
              <a:tr h="26441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Casos de lepra a tratar (control).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463210184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9B0DA6E-AEAA-A44E-B993-4469F181F5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16465"/>
              </p:ext>
            </p:extLst>
          </p:nvPr>
        </p:nvGraphicFramePr>
        <p:xfrm>
          <a:off x="4704082" y="1818833"/>
          <a:ext cx="876300" cy="4472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573398299"/>
                    </a:ext>
                  </a:extLst>
                </a:gridCol>
              </a:tblGrid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Rioverde</a:t>
                      </a:r>
                      <a:endParaRPr lang="es-MX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3100405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4923323"/>
                  </a:ext>
                </a:extLst>
              </a:tr>
              <a:tr h="2467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2064652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824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7777831"/>
                  </a:ext>
                </a:extLst>
              </a:tr>
              <a:tr h="4046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4201798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4550982"/>
                  </a:ext>
                </a:extLst>
              </a:tr>
              <a:tr h="2566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8196838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21</a:t>
                      </a:r>
                      <a:endParaRPr lang="es-MX" sz="900" b="0" i="0" u="none" strike="noStrike">
                        <a:solidFill>
                          <a:srgbClr val="585858"/>
                        </a:solidFill>
                        <a:effectLst/>
                        <a:latin typeface="Segoe U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0810059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86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4211817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9117982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33681145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6333640"/>
                  </a:ext>
                </a:extLst>
              </a:tr>
              <a:tr h="375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39101137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5392541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357464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52176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EFB2BFD-0E0B-204F-8BFE-4D90CA50C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226667"/>
              </p:ext>
            </p:extLst>
          </p:nvPr>
        </p:nvGraphicFramePr>
        <p:xfrm>
          <a:off x="5580382" y="1818833"/>
          <a:ext cx="863600" cy="4472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357450805"/>
                    </a:ext>
                  </a:extLst>
                </a:gridCol>
              </a:tblGrid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AVANCE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7183728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3258339"/>
                  </a:ext>
                </a:extLst>
              </a:tr>
              <a:tr h="2467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418689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8804146"/>
                  </a:ext>
                </a:extLst>
              </a:tr>
              <a:tr h="4046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4898560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1141562"/>
                  </a:ext>
                </a:extLst>
              </a:tr>
              <a:tr h="2566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1883491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rgbClr val="585858"/>
                        </a:solidFill>
                        <a:effectLst/>
                        <a:latin typeface="Segoe U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8115163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0823085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7235019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8723862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9867996"/>
                  </a:ext>
                </a:extLst>
              </a:tr>
              <a:tr h="375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3307287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2622008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1127394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6981546"/>
                  </a:ext>
                </a:extLst>
              </a:tr>
            </a:tbl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0F6C6567-075F-B44F-B06D-0A61046DE6A7}"/>
              </a:ext>
            </a:extLst>
          </p:cNvPr>
          <p:cNvSpPr txBox="1"/>
          <p:nvPr/>
        </p:nvSpPr>
        <p:spPr>
          <a:xfrm>
            <a:off x="7003228" y="1818832"/>
            <a:ext cx="4329902" cy="4065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PROPUESTAS DE MEJORA: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REFORZAR LAS ACTIVIDADES EN CUANTO A LA TOMA DE DETECCIONES Y PROMOCION EN 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ASILOS 2 O 3 VECES POR AÑO.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CEPRERESOS  2 VECES POR AÑO.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ANEXOS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FERIAS DE LA SALUD.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CERCOS INTENSIFICAR BUSQUEDA.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FIJAR METAS A LAS UNIDADES DE SALUD</a:t>
            </a:r>
          </a:p>
        </p:txBody>
      </p:sp>
    </p:spTree>
    <p:extLst>
      <p:ext uri="{BB962C8B-B14F-4D97-AF65-F5344CB8AC3E}">
        <p14:creationId xmlns:p14="http://schemas.microsoft.com/office/powerpoint/2010/main" val="1780574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195943" y="104503"/>
            <a:ext cx="11678194" cy="19724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2344802" y="2620384"/>
            <a:ext cx="7502395" cy="1330752"/>
          </a:xfrm>
        </p:spPr>
        <p:txBody>
          <a:bodyPr>
            <a:noAutofit/>
          </a:bodyPr>
          <a:lstStyle/>
          <a:p>
            <a:r>
              <a:rPr lang="es-MX" b="1" i="1" dirty="0"/>
              <a:t>Evaluación de Indicadores Caminando a la Excelencia</a:t>
            </a:r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>
          <a:xfrm>
            <a:off x="2829909" y="5473491"/>
            <a:ext cx="6884789" cy="811840"/>
          </a:xfrm>
        </p:spPr>
        <p:txBody>
          <a:bodyPr>
            <a:noAutofit/>
          </a:bodyPr>
          <a:lstStyle/>
          <a:p>
            <a:r>
              <a:rPr lang="es-ES" b="1" i="1" dirty="0"/>
              <a:t>NOVIEMBRE 2018</a:t>
            </a:r>
            <a:endParaRPr lang="es-MX" b="1" i="1" dirty="0"/>
          </a:p>
        </p:txBody>
      </p:sp>
      <p:pic>
        <p:nvPicPr>
          <p:cNvPr id="7" name="Picture 2"/>
          <p:cNvPicPr/>
          <p:nvPr/>
        </p:nvPicPr>
        <p:blipFill>
          <a:blip r:embed="rId2"/>
          <a:stretch/>
        </p:blipFill>
        <p:spPr>
          <a:xfrm>
            <a:off x="544680" y="350640"/>
            <a:ext cx="2447640" cy="1073520"/>
          </a:xfrm>
          <a:prstGeom prst="rect">
            <a:avLst/>
          </a:prstGeom>
          <a:ln>
            <a:noFill/>
          </a:ln>
        </p:spPr>
      </p:pic>
      <p:sp>
        <p:nvSpPr>
          <p:cNvPr id="2" name="CuadroTexto 1"/>
          <p:cNvSpPr txBox="1"/>
          <p:nvPr/>
        </p:nvSpPr>
        <p:spPr>
          <a:xfrm>
            <a:off x="4563979" y="4636168"/>
            <a:ext cx="4612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/>
              <a:t>Jurisdicción Sanitaria </a:t>
            </a:r>
            <a:r>
              <a:rPr lang="es-MX" dirty="0" err="1"/>
              <a:t>No.__IV</a:t>
            </a:r>
            <a:r>
              <a:rPr lang="es-MX" dirty="0"/>
              <a:t> 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53786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>
            <a:extLst>
              <a:ext uri="{FF2B5EF4-FFF2-40B4-BE49-F238E27FC236}">
                <a16:creationId xmlns:a16="http://schemas.microsoft.com/office/drawing/2014/main" id="{813945C8-A8B3-004E-8EDB-1BAE69F200EE}"/>
              </a:ext>
            </a:extLst>
          </p:cNvPr>
          <p:cNvGraphicFramePr>
            <a:graphicFrameLocks noGrp="1"/>
          </p:cNvGraphicFramePr>
          <p:nvPr/>
        </p:nvGraphicFramePr>
        <p:xfrm>
          <a:off x="495420" y="1818833"/>
          <a:ext cx="4208662" cy="4472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04331">
                  <a:extLst>
                    <a:ext uri="{9D8B030D-6E8A-4147-A177-3AD203B41FA5}">
                      <a16:colId xmlns:a16="http://schemas.microsoft.com/office/drawing/2014/main" val="1218398415"/>
                    </a:ext>
                  </a:extLst>
                </a:gridCol>
                <a:gridCol w="2104331">
                  <a:extLst>
                    <a:ext uri="{9D8B030D-6E8A-4147-A177-3AD203B41FA5}">
                      <a16:colId xmlns:a16="http://schemas.microsoft.com/office/drawing/2014/main" val="3909735996"/>
                    </a:ext>
                  </a:extLst>
                </a:gridCol>
              </a:tblGrid>
              <a:tr h="1536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Coordinación/Programa</a:t>
                      </a:r>
                      <a:endParaRPr lang="es-MX" sz="10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Indicador</a:t>
                      </a:r>
                      <a:endParaRPr lang="es-MX" sz="10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227102090"/>
                  </a:ext>
                </a:extLst>
              </a:tr>
              <a:tr h="190051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Tuberculosis</a:t>
                      </a:r>
                      <a:endParaRPr lang="es-MX" sz="1800" b="1" i="0" u="none" strike="noStrike" dirty="0">
                        <a:solidFill>
                          <a:srgbClr val="E26B0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Casos nuevos de Tuberculosis Pulmonar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163343790"/>
                  </a:ext>
                </a:extLst>
              </a:tr>
              <a:tr h="2991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Casos nuevos de Tuberculosis Todas Formas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385982169"/>
                  </a:ext>
                </a:extLst>
              </a:tr>
              <a:tr h="19005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Detecciones/Baciloscopias 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3255769269"/>
                  </a:ext>
                </a:extLst>
              </a:tr>
              <a:tr h="33878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Cobertura en menores de 5 años con Terapia Preventiva con Isoniazida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14926851"/>
                  </a:ext>
                </a:extLst>
              </a:tr>
              <a:tr h="32226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Cobertura de Tratamiento de Pacientes con Tuberculosis Multidrogoresistente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4265640379"/>
                  </a:ext>
                </a:extLst>
              </a:tr>
              <a:tr h="299123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Material de Difusión de Tuberculosis Elaborado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85684427"/>
                  </a:ext>
                </a:extLst>
              </a:tr>
              <a:tr h="4445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Ingresar a Terapia Preventiva con isoniazida a personas con VIH que la requieran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3911251370"/>
                  </a:ext>
                </a:extLst>
              </a:tr>
              <a:tr h="190051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Curación de casos BK+ TBP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401968112"/>
                  </a:ext>
                </a:extLst>
              </a:tr>
              <a:tr h="190051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Calidad de la muestra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924844792"/>
                  </a:ext>
                </a:extLst>
              </a:tr>
              <a:tr h="153693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899196257"/>
                  </a:ext>
                </a:extLst>
              </a:tr>
              <a:tr h="153693">
                <a:tc>
                  <a:txBody>
                    <a:bodyPr/>
                    <a:lstStyle/>
                    <a:p>
                      <a:pPr algn="l" fontAlgn="ctr"/>
                      <a:endParaRPr lang="es-MX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833024027"/>
                  </a:ext>
                </a:extLst>
              </a:tr>
              <a:tr h="44455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2000" u="none" strike="noStrike" dirty="0">
                          <a:effectLst/>
                        </a:rPr>
                        <a:t>Lepra</a:t>
                      </a:r>
                      <a:endParaRPr lang="es-MX" sz="2000" b="1" i="0" u="none" strike="noStrike" dirty="0">
                        <a:solidFill>
                          <a:srgbClr val="E26B0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Búsqueda Intencionada de casos de lepra entre contactos de pacientes y sintomáticos dermatológicos.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021267125"/>
                  </a:ext>
                </a:extLst>
              </a:tr>
              <a:tr h="4445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>
                          <a:effectLst/>
                        </a:rPr>
                        <a:t>Realizar la toma de muestra de baciloscopia e histopatologia de acuerdo a lo normado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05991743"/>
                  </a:ext>
                </a:extLst>
              </a:tr>
              <a:tr h="27268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Contactos a estudiar de casos nuevos de lepra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2750679046"/>
                  </a:ext>
                </a:extLst>
              </a:tr>
              <a:tr h="26441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u="none" strike="noStrike" dirty="0">
                          <a:effectLst/>
                        </a:rPr>
                        <a:t>Casos de lepra a tratar (control).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:a16="http://schemas.microsoft.com/office/drawing/2014/main" val="1463210184"/>
                  </a:ext>
                </a:extLst>
              </a:tr>
            </a:tbl>
          </a:graphicData>
        </a:graphic>
      </p:graphicFrame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49B0DA6E-AEAA-A44E-B993-4469F181F5FD}"/>
              </a:ext>
            </a:extLst>
          </p:cNvPr>
          <p:cNvGraphicFramePr>
            <a:graphicFrameLocks noGrp="1"/>
          </p:cNvGraphicFramePr>
          <p:nvPr/>
        </p:nvGraphicFramePr>
        <p:xfrm>
          <a:off x="4704082" y="1818833"/>
          <a:ext cx="876300" cy="4472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573398299"/>
                    </a:ext>
                  </a:extLst>
                </a:gridCol>
              </a:tblGrid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Rioverde</a:t>
                      </a:r>
                      <a:endParaRPr lang="es-MX" sz="1100" b="1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13100405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30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74923323"/>
                  </a:ext>
                </a:extLst>
              </a:tr>
              <a:tr h="2467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40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2064652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824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57777831"/>
                  </a:ext>
                </a:extLst>
              </a:tr>
              <a:tr h="4046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94201798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4550982"/>
                  </a:ext>
                </a:extLst>
              </a:tr>
              <a:tr h="2566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26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98196838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21</a:t>
                      </a:r>
                      <a:endParaRPr lang="es-MX" sz="900" b="0" i="0" u="none" strike="noStrike">
                        <a:solidFill>
                          <a:srgbClr val="585858"/>
                        </a:solidFill>
                        <a:effectLst/>
                        <a:latin typeface="Segoe U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0810059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86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4211817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9117982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33681145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6333640"/>
                  </a:ext>
                </a:extLst>
              </a:tr>
              <a:tr h="375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39101137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25392541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>
                          <a:effectLst/>
                        </a:rPr>
                        <a:t>100</a:t>
                      </a:r>
                      <a:endParaRPr lang="es-MX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357464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u="none" strike="noStrike" dirty="0">
                          <a:effectLst/>
                        </a:rPr>
                        <a:t>100</a:t>
                      </a:r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75217600"/>
                  </a:ext>
                </a:extLst>
              </a:tr>
            </a:tbl>
          </a:graphicData>
        </a:graphic>
      </p:graphicFrame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EFB2BFD-0E0B-204F-8BFE-4D90CA50C6B6}"/>
              </a:ext>
            </a:extLst>
          </p:cNvPr>
          <p:cNvGraphicFramePr>
            <a:graphicFrameLocks noGrp="1"/>
          </p:cNvGraphicFramePr>
          <p:nvPr/>
        </p:nvGraphicFramePr>
        <p:xfrm>
          <a:off x="5580382" y="1818833"/>
          <a:ext cx="863600" cy="44727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357450805"/>
                    </a:ext>
                  </a:extLst>
                </a:gridCol>
              </a:tblGrid>
              <a:tr h="19738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AVANCE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7183728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3258339"/>
                  </a:ext>
                </a:extLst>
              </a:tr>
              <a:tr h="2467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51418689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8804146"/>
                  </a:ext>
                </a:extLst>
              </a:tr>
              <a:tr h="40464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4898560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31141562"/>
                  </a:ext>
                </a:extLst>
              </a:tr>
              <a:tr h="2566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91883491"/>
                  </a:ext>
                </a:extLst>
              </a:tr>
              <a:tr h="384902">
                <a:tc>
                  <a:txBody>
                    <a:bodyPr/>
                    <a:lstStyle/>
                    <a:p>
                      <a:pPr algn="ctr" fontAlgn="ctr"/>
                      <a:endParaRPr lang="es-MX" sz="900" b="0" i="0" u="none" strike="noStrike" dirty="0">
                        <a:solidFill>
                          <a:srgbClr val="585858"/>
                        </a:solidFill>
                        <a:effectLst/>
                        <a:latin typeface="Segoe U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28115163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0823085"/>
                  </a:ext>
                </a:extLst>
              </a:tr>
              <a:tr h="2269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7235019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78723862"/>
                  </a:ext>
                </a:extLst>
              </a:tr>
              <a:tr h="183569">
                <a:tc>
                  <a:txBody>
                    <a:bodyPr/>
                    <a:lstStyle/>
                    <a:p>
                      <a:pPr algn="ctr" fontAlgn="ctr"/>
                      <a:endParaRPr lang="es-MX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9867996"/>
                  </a:ext>
                </a:extLst>
              </a:tr>
              <a:tr h="37503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13307287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52622008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1127394"/>
                  </a:ext>
                </a:extLst>
              </a:tr>
              <a:tr h="315817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6981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345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373E286C-FD30-564B-9B09-D164699CD1B0}"/>
              </a:ext>
            </a:extLst>
          </p:cNvPr>
          <p:cNvSpPr txBox="1"/>
          <p:nvPr/>
        </p:nvSpPr>
        <p:spPr>
          <a:xfrm>
            <a:off x="1380195" y="1892405"/>
            <a:ext cx="4329902" cy="4065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/>
              <a:t>PROPUESTAS DE MEJORA: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REFORZAR LAS ACTIVIDADES EN CUANTO A LA TOMA DE DETECCIONES Y PROMOCION EN 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ASILOS 2 O 3 VECES POR AÑO.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CEPRERESOS  2 VECES POR AÑO.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ANEXOS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FERIAS DE LA SALUD.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CERCOS INTENSIFICAR BUSQUEDA.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dirty="0"/>
              <a:t>FIJAR METAS A LAS UNIDADES DE SALUD</a:t>
            </a:r>
          </a:p>
        </p:txBody>
      </p:sp>
    </p:spTree>
    <p:extLst>
      <p:ext uri="{BB962C8B-B14F-4D97-AF65-F5344CB8AC3E}">
        <p14:creationId xmlns:p14="http://schemas.microsoft.com/office/powerpoint/2010/main" val="310956177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36552</TotalTime>
  <Words>580</Words>
  <Application>Microsoft Macintosh PowerPoint</Application>
  <PresentationFormat>Panorámica</PresentationFormat>
  <Paragraphs>178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7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Candara</vt:lpstr>
      <vt:lpstr>Georgia</vt:lpstr>
      <vt:lpstr>Segoe UI</vt:lpstr>
      <vt:lpstr>Tema de Office</vt:lpstr>
      <vt:lpstr>6_Tema de Office</vt:lpstr>
      <vt:lpstr>Evaluación de Indicadores Caminando a la Excelencia</vt:lpstr>
      <vt:lpstr>Presentación de PowerPoint</vt:lpstr>
      <vt:lpstr>Presentación de PowerPoint</vt:lpstr>
      <vt:lpstr>Presentación de PowerPoint</vt:lpstr>
      <vt:lpstr>Evaluación de Indicadores Caminando a la Excelencia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Sistemas</dc:creator>
  <cp:lastModifiedBy>alejandro marin reynaga</cp:lastModifiedBy>
  <cp:revision>372</cp:revision>
  <cp:lastPrinted>2018-07-17T18:57:27Z</cp:lastPrinted>
  <dcterms:created xsi:type="dcterms:W3CDTF">2016-04-09T18:13:43Z</dcterms:created>
  <dcterms:modified xsi:type="dcterms:W3CDTF">2018-12-11T15:18:19Z</dcterms:modified>
</cp:coreProperties>
</file>